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16/03/2020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6055F8-1D02-4417-9241-55C834FD9970}" type="datetimeFigureOut">
              <a:rPr lang="it-IT" smtClean="0"/>
              <a:pPr/>
              <a:t>16/03/2020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6055F8-1D02-4417-9241-55C834FD9970}" type="datetimeFigureOut">
              <a:rPr lang="it-IT" smtClean="0"/>
              <a:pPr/>
              <a:t>16/03/2020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6055F8-1D02-4417-9241-55C834FD9970}" type="datetimeFigureOut">
              <a:rPr lang="it-IT" smtClean="0"/>
              <a:pPr/>
              <a:t>16/03/2020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6055F8-1D02-4417-9241-55C834FD9970}" type="datetimeFigureOut">
              <a:rPr lang="it-IT" smtClean="0"/>
              <a:pPr/>
              <a:t>16/03/2020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16/03/2020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app.goo.gl/AzD5fC9w6oxwHf5w5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p\Desktop\classe%20terza%20coronavirus\fiaba%20e%20favola\lavoro%20terze%20dal%2016%20al%2023\Voce%20001.m4a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images.app.goo.gl/8e67XgAJWRP4cbpF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512167"/>
          </a:xfrm>
        </p:spPr>
        <p:txBody>
          <a:bodyPr>
            <a:normAutofit/>
          </a:bodyPr>
          <a:lstStyle/>
          <a:p>
            <a:r>
              <a:rPr lang="it-IT" dirty="0" smtClean="0"/>
              <a:t>LA FAVOLA</a:t>
            </a:r>
            <a:br>
              <a:rPr lang="it-IT" dirty="0" smtClean="0"/>
            </a:br>
            <a:endParaRPr lang="it-IT" sz="2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è un breve racconto fantastico che trasmette un insegnamento MORALE, cioè vuole insegnare qualcosa.</a:t>
            </a:r>
            <a:endParaRPr lang="it-IT" sz="2800" dirty="0">
              <a:solidFill>
                <a:schemeClr val="tx1"/>
              </a:solidFill>
            </a:endParaRPr>
          </a:p>
        </p:txBody>
      </p:sp>
      <p:pic>
        <p:nvPicPr>
          <p:cNvPr id="5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3" cstate="print"/>
          <a:stretch>
            <a:fillRect/>
          </a:stretch>
        </p:blipFill>
        <p:spPr>
          <a:xfrm>
            <a:off x="4483224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502920" y="404664"/>
            <a:ext cx="8183880" cy="5040560"/>
          </a:xfrm>
        </p:spPr>
        <p:txBody>
          <a:bodyPr>
            <a:normAutofit/>
          </a:bodyPr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sz="1300" dirty="0" smtClean="0"/>
              <a:t>                                                                                          sono</a:t>
            </a:r>
          </a:p>
          <a:p>
            <a:endParaRPr lang="it-IT" sz="1300" dirty="0" smtClean="0"/>
          </a:p>
          <a:p>
            <a:endParaRPr lang="it-IT" sz="1300" dirty="0" smtClean="0"/>
          </a:p>
          <a:p>
            <a:endParaRPr lang="it-IT" sz="1300" dirty="0" smtClean="0"/>
          </a:p>
          <a:p>
            <a:pPr>
              <a:buNone/>
            </a:pPr>
            <a:r>
              <a:rPr lang="it-IT" sz="1300" dirty="0" smtClean="0"/>
              <a:t>                                                                                                  hanno  </a:t>
            </a:r>
          </a:p>
        </p:txBody>
      </p:sp>
      <p:sp>
        <p:nvSpPr>
          <p:cNvPr id="4" name="Rettangolo 3"/>
          <p:cNvSpPr/>
          <p:nvPr/>
        </p:nvSpPr>
        <p:spPr>
          <a:xfrm>
            <a:off x="3203848" y="332656"/>
            <a:ext cx="2808312" cy="5040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I PROTAGONISTI </a:t>
            </a:r>
            <a:endParaRPr lang="it-IT" sz="2000" dirty="0"/>
          </a:p>
        </p:txBody>
      </p:sp>
      <p:cxnSp>
        <p:nvCxnSpPr>
          <p:cNvPr id="6" name="Connettore 2 5"/>
          <p:cNvCxnSpPr>
            <a:stCxn id="4" idx="2"/>
            <a:endCxn id="7" idx="0"/>
          </p:cNvCxnSpPr>
          <p:nvPr/>
        </p:nvCxnSpPr>
        <p:spPr>
          <a:xfrm>
            <a:off x="4608004" y="836712"/>
            <a:ext cx="3600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3347864" y="1340768"/>
            <a:ext cx="2592288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animali </a:t>
            </a:r>
            <a:endParaRPr lang="it-IT" dirty="0"/>
          </a:p>
        </p:txBody>
      </p:sp>
      <p:cxnSp>
        <p:nvCxnSpPr>
          <p:cNvPr id="10" name="Connettore 2 9"/>
          <p:cNvCxnSpPr/>
          <p:nvPr/>
        </p:nvCxnSpPr>
        <p:spPr>
          <a:xfrm flipH="1">
            <a:off x="2699792" y="3212976"/>
            <a:ext cx="180020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6228184" y="3212976"/>
            <a:ext cx="86409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4932040" y="191683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5364088" y="3212976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21"/>
          <p:cNvSpPr/>
          <p:nvPr/>
        </p:nvSpPr>
        <p:spPr>
          <a:xfrm>
            <a:off x="4427984" y="2492896"/>
            <a:ext cx="2448272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caratteristiche umane</a:t>
            </a:r>
            <a:endParaRPr lang="it-IT" dirty="0"/>
          </a:p>
        </p:txBody>
      </p:sp>
      <p:sp>
        <p:nvSpPr>
          <p:cNvPr id="27" name="Rettangolo 26"/>
          <p:cNvSpPr/>
          <p:nvPr/>
        </p:nvSpPr>
        <p:spPr>
          <a:xfrm>
            <a:off x="827584" y="3573016"/>
            <a:ext cx="2160240" cy="9361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parlano e si comportano come gli uomini</a:t>
            </a:r>
            <a:endParaRPr lang="it-IT" sz="1600" dirty="0"/>
          </a:p>
        </p:txBody>
      </p:sp>
      <p:sp>
        <p:nvSpPr>
          <p:cNvPr id="28" name="Rettangolo 27"/>
          <p:cNvSpPr/>
          <p:nvPr/>
        </p:nvSpPr>
        <p:spPr>
          <a:xfrm>
            <a:off x="6228184" y="3789040"/>
            <a:ext cx="2376264" cy="10801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hanno vizi e virtù simili a quelli degli uomini</a:t>
            </a:r>
          </a:p>
          <a:p>
            <a:pPr algn="ctr"/>
            <a:endParaRPr lang="it-IT" dirty="0"/>
          </a:p>
        </p:txBody>
      </p:sp>
      <p:sp>
        <p:nvSpPr>
          <p:cNvPr id="29" name="Rettangolo 28"/>
          <p:cNvSpPr/>
          <p:nvPr/>
        </p:nvSpPr>
        <p:spPr>
          <a:xfrm>
            <a:off x="3563888" y="3789040"/>
            <a:ext cx="2160240" cy="7920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provano sentimenti come gli uomini</a:t>
            </a:r>
            <a:endParaRPr lang="it-IT" sz="1600" dirty="0"/>
          </a:p>
        </p:txBody>
      </p:sp>
      <p:pic>
        <p:nvPicPr>
          <p:cNvPr id="1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3" cstate="print"/>
          <a:stretch>
            <a:fillRect/>
          </a:stretch>
        </p:blipFill>
        <p:spPr>
          <a:xfrm>
            <a:off x="4427984" y="5589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2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                      </a:t>
            </a:r>
            <a:r>
              <a:rPr lang="it-IT" sz="1400" dirty="0" smtClean="0"/>
              <a:t>è                                                                                      sono</a:t>
            </a:r>
          </a:p>
          <a:p>
            <a:endParaRPr lang="it-IT" sz="1400" dirty="0" smtClean="0"/>
          </a:p>
          <a:p>
            <a:endParaRPr lang="it-IT" sz="1400" dirty="0" smtClean="0"/>
          </a:p>
          <a:p>
            <a:endParaRPr lang="it-IT" sz="1400" dirty="0" smtClean="0"/>
          </a:p>
          <a:p>
            <a:pPr>
              <a:buNone/>
            </a:pPr>
            <a:r>
              <a:rPr lang="it-IT" sz="1400" dirty="0" smtClean="0"/>
              <a:t>                                                                                                                               e</a:t>
            </a:r>
            <a:endParaRPr lang="it-IT" dirty="0" smtClean="0"/>
          </a:p>
          <a:p>
            <a:endParaRPr lang="it-IT" dirty="0" smtClean="0"/>
          </a:p>
          <a:p>
            <a:pPr>
              <a:buNone/>
            </a:pPr>
            <a:r>
              <a:rPr lang="it-IT" sz="1400" dirty="0" smtClean="0"/>
              <a:t>                            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259632" y="764704"/>
            <a:ext cx="2088232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IL TEMPO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5148064" y="764704"/>
            <a:ext cx="2952328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GLI AMBIENTI/LUOGHI</a:t>
            </a:r>
            <a:endParaRPr lang="it-IT" dirty="0"/>
          </a:p>
        </p:txBody>
      </p:sp>
      <p:cxnSp>
        <p:nvCxnSpPr>
          <p:cNvPr id="7" name="Connettore 2 6"/>
          <p:cNvCxnSpPr/>
          <p:nvPr/>
        </p:nvCxnSpPr>
        <p:spPr>
          <a:xfrm>
            <a:off x="2267744" y="148478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6732240" y="256490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6660232" y="1412776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1043608" y="2204864"/>
            <a:ext cx="2664296" cy="13681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Indeterminato, indefinito</a:t>
            </a:r>
          </a:p>
          <a:p>
            <a:pPr algn="ctr"/>
            <a:endParaRPr lang="it-IT" dirty="0" smtClean="0"/>
          </a:p>
          <a:p>
            <a:r>
              <a:rPr lang="it-IT" dirty="0" smtClean="0"/>
              <a:t>C’era una </a:t>
            </a:r>
            <a:r>
              <a:rPr lang="it-IT" dirty="0" err="1" smtClean="0"/>
              <a:t>volta…</a:t>
            </a:r>
            <a:endParaRPr lang="it-IT" dirty="0" smtClean="0"/>
          </a:p>
          <a:p>
            <a:pPr algn="ctr"/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5652120" y="3284984"/>
            <a:ext cx="2664296" cy="936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non vengono mai descritti in modo preciso e dettagliato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5508104" y="2132856"/>
            <a:ext cx="2664296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realistici</a:t>
            </a:r>
            <a:endParaRPr lang="it-IT" dirty="0"/>
          </a:p>
        </p:txBody>
      </p:sp>
      <p:pic>
        <p:nvPicPr>
          <p:cNvPr id="1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3" cstate="print"/>
          <a:stretch>
            <a:fillRect/>
          </a:stretch>
        </p:blipFill>
        <p:spPr>
          <a:xfrm>
            <a:off x="4499992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2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LINGUAGGIO DELLA FAVOLA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it-IT" dirty="0" smtClean="0"/>
              <a:t>Le frasi sono brevi e semplici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L’autore utilizza molti aggettivi qualificativi per descrivere i personaggi e i loro comportamenti.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Spesso ci sono dei dialoghi (personaggi parlano tra loro) e monologhi (un personaggio parla tra sé). </a:t>
            </a:r>
            <a:endParaRPr lang="it-IT" dirty="0"/>
          </a:p>
        </p:txBody>
      </p:sp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3" cstate="print"/>
          <a:stretch>
            <a:fillRect/>
          </a:stretch>
        </p:blipFill>
        <p:spPr>
          <a:xfrm>
            <a:off x="4572000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5805264"/>
            <a:ext cx="8183880" cy="864096"/>
          </a:xfrm>
        </p:spPr>
        <p:txBody>
          <a:bodyPr>
            <a:normAutofit/>
          </a:bodyPr>
          <a:lstStyle/>
          <a:p>
            <a:r>
              <a:rPr lang="it-IT" dirty="0" smtClean="0"/>
              <a:t>Struttura della favola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502920" y="188640"/>
            <a:ext cx="8183880" cy="5328592"/>
          </a:xfrm>
        </p:spPr>
        <p:txBody>
          <a:bodyPr>
            <a:normAutofit/>
          </a:bodyPr>
          <a:lstStyle/>
          <a:p>
            <a:pPr algn="just"/>
            <a:endParaRPr lang="it-IT" dirty="0" smtClean="0">
              <a:solidFill>
                <a:srgbClr val="FFC000"/>
              </a:solidFill>
            </a:endParaRPr>
          </a:p>
          <a:p>
            <a:pPr algn="just"/>
            <a:endParaRPr lang="it-IT" dirty="0" smtClean="0">
              <a:solidFill>
                <a:srgbClr val="FFC000"/>
              </a:solidFill>
            </a:endParaRPr>
          </a:p>
          <a:p>
            <a:pPr algn="just"/>
            <a:endParaRPr lang="it-IT" dirty="0" smtClean="0">
              <a:solidFill>
                <a:srgbClr val="FFC000"/>
              </a:solidFill>
            </a:endParaRPr>
          </a:p>
          <a:p>
            <a:pPr algn="just"/>
            <a:endParaRPr lang="it-IT" dirty="0" smtClean="0">
              <a:solidFill>
                <a:srgbClr val="FFC000"/>
              </a:solidFill>
            </a:endParaRPr>
          </a:p>
          <a:p>
            <a:pPr algn="just"/>
            <a:endParaRPr lang="it-IT" sz="2400" dirty="0" smtClean="0"/>
          </a:p>
          <a:p>
            <a:pPr algn="just"/>
            <a:endParaRPr lang="it-IT" dirty="0" smtClean="0">
              <a:solidFill>
                <a:srgbClr val="FF0000"/>
              </a:solidFill>
            </a:endParaRPr>
          </a:p>
          <a:p>
            <a:pPr algn="just"/>
            <a:endParaRPr lang="it-IT" dirty="0" smtClean="0">
              <a:solidFill>
                <a:srgbClr val="FF0000"/>
              </a:solidFill>
            </a:endParaRPr>
          </a:p>
          <a:p>
            <a:pPr algn="just"/>
            <a:endParaRPr lang="it-IT" sz="2400" dirty="0" smtClean="0"/>
          </a:p>
        </p:txBody>
      </p:sp>
      <p:cxnSp>
        <p:nvCxnSpPr>
          <p:cNvPr id="6" name="Connettore 2 5"/>
          <p:cNvCxnSpPr/>
          <p:nvPr/>
        </p:nvCxnSpPr>
        <p:spPr>
          <a:xfrm>
            <a:off x="3563888" y="98072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2267744" y="141277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2267744" y="2564904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>
            <a:stCxn id="13" idx="3"/>
          </p:cNvCxnSpPr>
          <p:nvPr/>
        </p:nvCxnSpPr>
        <p:spPr>
          <a:xfrm>
            <a:off x="3635896" y="2204864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827584" y="692696"/>
            <a:ext cx="2736304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SITUAZIONE INIZIALE 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283968" y="692696"/>
            <a:ext cx="4320480" cy="10801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in cui vengono presentati i personaggi che si trovano in uno spazio e tempo imprecisati</a:t>
            </a:r>
          </a:p>
          <a:p>
            <a:pPr algn="ctr"/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4211960" y="1988840"/>
            <a:ext cx="4104456" cy="100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sorge un problema, vi è una complicazione. Qui i personaggi agiscono e dialogano</a:t>
            </a:r>
          </a:p>
          <a:p>
            <a:pPr algn="ctr"/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899592" y="1916832"/>
            <a:ext cx="273630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SVILUPPO</a:t>
            </a:r>
            <a:endParaRPr lang="it-IT" dirty="0"/>
          </a:p>
        </p:txBody>
      </p:sp>
      <p:sp>
        <p:nvSpPr>
          <p:cNvPr id="18" name="Rettangolo 17"/>
          <p:cNvSpPr/>
          <p:nvPr/>
        </p:nvSpPr>
        <p:spPr>
          <a:xfrm>
            <a:off x="899592" y="3284984"/>
            <a:ext cx="3024336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70C0"/>
                </a:solidFill>
              </a:rPr>
              <a:t>CONCLUSIONE CON </a:t>
            </a:r>
            <a:r>
              <a:rPr lang="it-IT" dirty="0" smtClean="0">
                <a:solidFill>
                  <a:srgbClr val="00B050"/>
                </a:solidFill>
              </a:rPr>
              <a:t>MORALE 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427984" y="3356992"/>
            <a:ext cx="4248472" cy="12241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la parte finale spesso è tragica (uno dei protagonisti muore o viene punito). Nella conclusione si trova l’insegnamento </a:t>
            </a:r>
            <a:r>
              <a:rPr lang="it-IT" dirty="0" smtClean="0">
                <a:solidFill>
                  <a:srgbClr val="0070C0"/>
                </a:solidFill>
              </a:rPr>
              <a:t>MORALE</a:t>
            </a:r>
          </a:p>
          <a:p>
            <a:pPr algn="ctr"/>
            <a:endParaRPr lang="it-IT" dirty="0"/>
          </a:p>
        </p:txBody>
      </p:sp>
      <p:cxnSp>
        <p:nvCxnSpPr>
          <p:cNvPr id="28" name="Connettore 2 27"/>
          <p:cNvCxnSpPr/>
          <p:nvPr/>
        </p:nvCxnSpPr>
        <p:spPr>
          <a:xfrm>
            <a:off x="3851920" y="364502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>
            <a:off x="2555776" y="3861048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 flipH="1">
            <a:off x="1835696" y="3861048"/>
            <a:ext cx="28803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tangolo 39"/>
          <p:cNvSpPr/>
          <p:nvPr/>
        </p:nvSpPr>
        <p:spPr>
          <a:xfrm>
            <a:off x="395536" y="4437112"/>
            <a:ext cx="172819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Esplicita: </a:t>
            </a:r>
            <a:r>
              <a:rPr lang="it-IT" sz="1400" dirty="0" smtClean="0"/>
              <a:t>cioè l’autore scrive qual è l’insegnamento</a:t>
            </a:r>
            <a:endParaRPr lang="it-IT" sz="1400" dirty="0"/>
          </a:p>
        </p:txBody>
      </p:sp>
      <p:sp>
        <p:nvSpPr>
          <p:cNvPr id="41" name="Rettangolo 40"/>
          <p:cNvSpPr/>
          <p:nvPr/>
        </p:nvSpPr>
        <p:spPr>
          <a:xfrm>
            <a:off x="2339752" y="4437112"/>
            <a:ext cx="187220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Implicita:</a:t>
            </a:r>
            <a:r>
              <a:rPr lang="it-IT" sz="1400" dirty="0" smtClean="0"/>
              <a:t> il lettore deve capire da solo l’insegnamento</a:t>
            </a:r>
            <a:endParaRPr lang="it-IT" dirty="0"/>
          </a:p>
        </p:txBody>
      </p:sp>
      <p:cxnSp>
        <p:nvCxnSpPr>
          <p:cNvPr id="43" name="Connettore 4 42"/>
          <p:cNvCxnSpPr/>
          <p:nvPr/>
        </p:nvCxnSpPr>
        <p:spPr>
          <a:xfrm rot="10800000" flipV="1">
            <a:off x="4283968" y="4437112"/>
            <a:ext cx="3600400" cy="64807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3" cstate="print"/>
          <a:stretch>
            <a:fillRect/>
          </a:stretch>
        </p:blipFill>
        <p:spPr>
          <a:xfrm>
            <a:off x="5580112" y="551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1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MORALE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it-IT" dirty="0" smtClean="0"/>
              <a:t>L’insegnamento che si vuole trasmettere attraverso la favola, spesso è espresso chiaramente dall’autore nella parte finale (MORALE ESPLICITA).</a:t>
            </a:r>
          </a:p>
          <a:p>
            <a:pPr algn="just">
              <a:lnSpc>
                <a:spcPct val="150000"/>
              </a:lnSpc>
            </a:pPr>
            <a:r>
              <a:rPr lang="it-IT" dirty="0" smtClean="0"/>
              <a:t>In alcuni casi, invece, l’insegnamento non è espresso chiaramente dall’autore e il lettore lo deve intuire/capire da solo (MORALE IMPLICITA).</a:t>
            </a:r>
            <a:endParaRPr lang="it-IT" dirty="0"/>
          </a:p>
        </p:txBody>
      </p:sp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3" cstate="print"/>
          <a:stretch>
            <a:fillRect/>
          </a:stretch>
        </p:blipFill>
        <p:spPr>
          <a:xfrm>
            <a:off x="6588224" y="7647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olo 7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Mappa riassuntiva: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>
              <a:buNone/>
            </a:pPr>
            <a:endParaRPr lang="it-IT" dirty="0" smtClean="0"/>
          </a:p>
          <a:p>
            <a:endParaRPr lang="it-IT" dirty="0" smtClean="0"/>
          </a:p>
          <a:p>
            <a:pPr>
              <a:buNone/>
            </a:pPr>
            <a:r>
              <a:rPr lang="it-IT" dirty="0" smtClean="0"/>
              <a:t>            </a:t>
            </a:r>
            <a:endParaRPr lang="it-IT" sz="1400" dirty="0" smtClean="0"/>
          </a:p>
          <a:p>
            <a:pPr>
              <a:buNone/>
            </a:pPr>
            <a:r>
              <a:rPr lang="it-IT" dirty="0" smtClean="0"/>
              <a:t>             </a:t>
            </a:r>
          </a:p>
          <a:p>
            <a:pPr>
              <a:buNone/>
            </a:pPr>
            <a:r>
              <a:rPr lang="it-IT" sz="1200" dirty="0" smtClean="0"/>
              <a:t>                                   s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              </a:t>
            </a:r>
            <a:r>
              <a:rPr lang="it-IT" sz="1200" dirty="0" smtClean="0"/>
              <a:t>sono</a:t>
            </a:r>
          </a:p>
          <a:p>
            <a:pPr>
              <a:buNone/>
            </a:pPr>
            <a:r>
              <a:rPr lang="it-IT" dirty="0" smtClean="0"/>
              <a:t>              </a:t>
            </a:r>
            <a:r>
              <a:rPr lang="it-IT" sz="1400" dirty="0" err="1" smtClean="0"/>
              <a:t>co</a:t>
            </a:r>
            <a:endParaRPr lang="it-IT" sz="1400" dirty="0" smtClean="0"/>
          </a:p>
          <a:p>
            <a:pPr>
              <a:buNone/>
            </a:pPr>
            <a:r>
              <a:rPr lang="it-IT" sz="1400" dirty="0" smtClean="0"/>
              <a:t>                   </a:t>
            </a:r>
          </a:p>
          <a:p>
            <a:pPr>
              <a:buNone/>
            </a:pPr>
            <a:r>
              <a:rPr lang="it-IT" sz="1400" dirty="0" smtClean="0"/>
              <a:t>                         con</a:t>
            </a:r>
          </a:p>
          <a:p>
            <a:pPr>
              <a:buNone/>
            </a:pPr>
            <a:endParaRPr lang="it-IT" sz="1400" dirty="0" smtClean="0"/>
          </a:p>
          <a:p>
            <a:pPr>
              <a:buNone/>
            </a:pPr>
            <a:endParaRPr lang="it-IT" sz="1400" dirty="0" smtClean="0"/>
          </a:p>
        </p:txBody>
      </p:sp>
      <p:sp>
        <p:nvSpPr>
          <p:cNvPr id="4" name="Rettangolo 3"/>
          <p:cNvSpPr/>
          <p:nvPr/>
        </p:nvSpPr>
        <p:spPr>
          <a:xfrm>
            <a:off x="3275856" y="548680"/>
            <a:ext cx="2088232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FAVOLA</a:t>
            </a:r>
            <a:endParaRPr lang="it-IT" sz="2400" dirty="0"/>
          </a:p>
        </p:txBody>
      </p:sp>
      <p:cxnSp>
        <p:nvCxnSpPr>
          <p:cNvPr id="6" name="Connettore 2 5"/>
          <p:cNvCxnSpPr/>
          <p:nvPr/>
        </p:nvCxnSpPr>
        <p:spPr>
          <a:xfrm>
            <a:off x="4499992" y="1340768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H="1">
            <a:off x="2339752" y="1340768"/>
            <a:ext cx="100811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5364088" y="314096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>
            <a:endCxn id="19" idx="0"/>
          </p:cNvCxnSpPr>
          <p:nvPr/>
        </p:nvCxnSpPr>
        <p:spPr>
          <a:xfrm>
            <a:off x="1619672" y="2420888"/>
            <a:ext cx="7200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1619672" y="3573016"/>
            <a:ext cx="7200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1691680" y="4221088"/>
            <a:ext cx="136815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1763688" y="4221088"/>
            <a:ext cx="39604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5004048" y="198884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H="1">
            <a:off x="827584" y="4221088"/>
            <a:ext cx="93610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611560" y="2348880"/>
            <a:ext cx="2160240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PROTAGONISTI</a:t>
            </a:r>
            <a:endParaRPr lang="it-IT" dirty="0"/>
          </a:p>
        </p:txBody>
      </p:sp>
      <p:sp>
        <p:nvSpPr>
          <p:cNvPr id="19" name="Rettangolo 18"/>
          <p:cNvSpPr/>
          <p:nvPr/>
        </p:nvSpPr>
        <p:spPr>
          <a:xfrm>
            <a:off x="755576" y="3284984"/>
            <a:ext cx="1872208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animali</a:t>
            </a:r>
            <a:endParaRPr lang="it-IT" dirty="0"/>
          </a:p>
        </p:txBody>
      </p:sp>
      <p:sp>
        <p:nvSpPr>
          <p:cNvPr id="21" name="Rettangolo 20"/>
          <p:cNvSpPr/>
          <p:nvPr/>
        </p:nvSpPr>
        <p:spPr>
          <a:xfrm>
            <a:off x="179512" y="4797152"/>
            <a:ext cx="1080120" cy="16561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Virtù</a:t>
            </a:r>
          </a:p>
          <a:p>
            <a:pPr algn="ctr"/>
            <a:r>
              <a:rPr lang="it-IT" sz="1400" dirty="0" err="1" smtClean="0"/>
              <a:t>Es</a:t>
            </a:r>
            <a:r>
              <a:rPr lang="it-IT" sz="1400" dirty="0" smtClean="0"/>
              <a:t>: umiltà, generosità,</a:t>
            </a:r>
          </a:p>
          <a:p>
            <a:pPr algn="ctr"/>
            <a:r>
              <a:rPr lang="it-IT" sz="1400" dirty="0" err="1" smtClean="0"/>
              <a:t>Coraggio…</a:t>
            </a:r>
            <a:r>
              <a:rPr lang="it-IT" sz="1400" dirty="0" smtClean="0"/>
              <a:t> </a:t>
            </a:r>
            <a:endParaRPr lang="it-IT" sz="1400" dirty="0"/>
          </a:p>
        </p:txBody>
      </p:sp>
      <p:sp>
        <p:nvSpPr>
          <p:cNvPr id="22" name="Rettangolo 21"/>
          <p:cNvSpPr/>
          <p:nvPr/>
        </p:nvSpPr>
        <p:spPr>
          <a:xfrm>
            <a:off x="1331640" y="4581128"/>
            <a:ext cx="1656184" cy="18722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Comportamenti</a:t>
            </a:r>
          </a:p>
          <a:p>
            <a:pPr algn="ctr"/>
            <a:r>
              <a:rPr lang="it-IT" sz="1400" dirty="0" smtClean="0"/>
              <a:t>Umani:</a:t>
            </a:r>
          </a:p>
          <a:p>
            <a:pPr algn="ctr"/>
            <a:r>
              <a:rPr lang="it-IT" sz="1400" dirty="0" smtClean="0"/>
              <a:t> </a:t>
            </a:r>
            <a:r>
              <a:rPr lang="it-IT" sz="1200" dirty="0" smtClean="0"/>
              <a:t>parlano, pensano </a:t>
            </a:r>
            <a:r>
              <a:rPr lang="it-IT" sz="1200" dirty="0" err="1" smtClean="0"/>
              <a:t>ecc…</a:t>
            </a:r>
            <a:endParaRPr lang="it-IT" sz="1200" dirty="0"/>
          </a:p>
        </p:txBody>
      </p:sp>
      <p:sp>
        <p:nvSpPr>
          <p:cNvPr id="23" name="Rettangolo 22"/>
          <p:cNvSpPr/>
          <p:nvPr/>
        </p:nvSpPr>
        <p:spPr>
          <a:xfrm>
            <a:off x="3059832" y="4365104"/>
            <a:ext cx="1224136" cy="20882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vizi</a:t>
            </a:r>
          </a:p>
          <a:p>
            <a:pPr algn="ctr"/>
            <a:r>
              <a:rPr lang="it-IT" sz="1400" dirty="0" err="1" smtClean="0"/>
              <a:t>es</a:t>
            </a:r>
            <a:r>
              <a:rPr lang="it-IT" sz="1400" dirty="0" smtClean="0"/>
              <a:t>: arroganza,</a:t>
            </a:r>
          </a:p>
          <a:p>
            <a:pPr algn="ctr"/>
            <a:r>
              <a:rPr lang="it-IT" sz="1400" dirty="0" smtClean="0"/>
              <a:t>Prepotenza, avarizia </a:t>
            </a:r>
            <a:r>
              <a:rPr lang="it-IT" sz="1400" dirty="0" err="1" smtClean="0"/>
              <a:t>ecc…</a:t>
            </a:r>
            <a:endParaRPr lang="it-IT" sz="1400" dirty="0" smtClean="0"/>
          </a:p>
          <a:p>
            <a:pPr algn="ctr"/>
            <a:endParaRPr lang="it-IT" dirty="0"/>
          </a:p>
        </p:txBody>
      </p:sp>
      <p:sp>
        <p:nvSpPr>
          <p:cNvPr id="34" name="Rettangolo 33"/>
          <p:cNvSpPr/>
          <p:nvPr/>
        </p:nvSpPr>
        <p:spPr>
          <a:xfrm>
            <a:off x="4067944" y="1556792"/>
            <a:ext cx="1728192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Struttura:</a:t>
            </a:r>
            <a:endParaRPr lang="it-IT" dirty="0"/>
          </a:p>
        </p:txBody>
      </p:sp>
      <p:sp>
        <p:nvSpPr>
          <p:cNvPr id="36" name="Rettangolo 35"/>
          <p:cNvSpPr/>
          <p:nvPr/>
        </p:nvSpPr>
        <p:spPr>
          <a:xfrm>
            <a:off x="4067944" y="2204864"/>
            <a:ext cx="1872208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Situazione iniziale</a:t>
            </a:r>
            <a:endParaRPr lang="it-IT" sz="1400" dirty="0"/>
          </a:p>
        </p:txBody>
      </p:sp>
      <p:sp>
        <p:nvSpPr>
          <p:cNvPr id="41" name="Rettangolo 40"/>
          <p:cNvSpPr/>
          <p:nvPr/>
        </p:nvSpPr>
        <p:spPr>
          <a:xfrm>
            <a:off x="4067944" y="3645024"/>
            <a:ext cx="2304256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Conclusione</a:t>
            </a:r>
            <a:r>
              <a:rPr lang="it-IT" dirty="0" smtClean="0"/>
              <a:t> </a:t>
            </a:r>
            <a:endParaRPr lang="it-IT" dirty="0"/>
          </a:p>
        </p:txBody>
      </p:sp>
      <p:cxnSp>
        <p:nvCxnSpPr>
          <p:cNvPr id="45" name="Connettore 2 44"/>
          <p:cNvCxnSpPr/>
          <p:nvPr/>
        </p:nvCxnSpPr>
        <p:spPr>
          <a:xfrm>
            <a:off x="5364088" y="414908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tangolo 46"/>
          <p:cNvSpPr/>
          <p:nvPr/>
        </p:nvSpPr>
        <p:spPr>
          <a:xfrm>
            <a:off x="4788024" y="4509120"/>
            <a:ext cx="1512168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morale</a:t>
            </a:r>
            <a:endParaRPr lang="it-IT" dirty="0"/>
          </a:p>
        </p:txBody>
      </p:sp>
      <p:cxnSp>
        <p:nvCxnSpPr>
          <p:cNvPr id="48" name="Connettore 2 47"/>
          <p:cNvCxnSpPr>
            <a:endCxn id="53" idx="0"/>
          </p:cNvCxnSpPr>
          <p:nvPr/>
        </p:nvCxnSpPr>
        <p:spPr>
          <a:xfrm flipH="1">
            <a:off x="5148064" y="4869160"/>
            <a:ext cx="14401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/>
          <p:cNvCxnSpPr/>
          <p:nvPr/>
        </p:nvCxnSpPr>
        <p:spPr>
          <a:xfrm>
            <a:off x="5796136" y="4869160"/>
            <a:ext cx="21602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/>
          <p:cNvCxnSpPr/>
          <p:nvPr/>
        </p:nvCxnSpPr>
        <p:spPr>
          <a:xfrm flipH="1" flipV="1">
            <a:off x="2339752" y="764704"/>
            <a:ext cx="93610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tangolo 52"/>
          <p:cNvSpPr/>
          <p:nvPr/>
        </p:nvSpPr>
        <p:spPr>
          <a:xfrm>
            <a:off x="4572000" y="5445224"/>
            <a:ext cx="1152128" cy="1008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Esplicita cioè espressa</a:t>
            </a:r>
            <a:endParaRPr lang="it-IT" sz="1400" dirty="0"/>
          </a:p>
        </p:txBody>
      </p:sp>
      <p:sp>
        <p:nvSpPr>
          <p:cNvPr id="54" name="Rettangolo 53"/>
          <p:cNvSpPr/>
          <p:nvPr/>
        </p:nvSpPr>
        <p:spPr>
          <a:xfrm>
            <a:off x="6012160" y="5373216"/>
            <a:ext cx="1296144" cy="1080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Implicita cioè sottointesa</a:t>
            </a:r>
            <a:endParaRPr lang="it-IT" sz="1400" dirty="0"/>
          </a:p>
        </p:txBody>
      </p:sp>
      <p:sp>
        <p:nvSpPr>
          <p:cNvPr id="60" name="Rettangolo 59"/>
          <p:cNvSpPr/>
          <p:nvPr/>
        </p:nvSpPr>
        <p:spPr>
          <a:xfrm>
            <a:off x="6372200" y="764704"/>
            <a:ext cx="1944216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linguaggio</a:t>
            </a:r>
            <a:endParaRPr lang="it-IT" dirty="0"/>
          </a:p>
        </p:txBody>
      </p:sp>
      <p:cxnSp>
        <p:nvCxnSpPr>
          <p:cNvPr id="61" name="Connettore 2 60"/>
          <p:cNvCxnSpPr/>
          <p:nvPr/>
        </p:nvCxnSpPr>
        <p:spPr>
          <a:xfrm flipH="1">
            <a:off x="2195736" y="1196752"/>
            <a:ext cx="108012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2 61"/>
          <p:cNvCxnSpPr/>
          <p:nvPr/>
        </p:nvCxnSpPr>
        <p:spPr>
          <a:xfrm>
            <a:off x="7596336" y="357301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2 62"/>
          <p:cNvCxnSpPr/>
          <p:nvPr/>
        </p:nvCxnSpPr>
        <p:spPr>
          <a:xfrm>
            <a:off x="7668344" y="242088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2 63"/>
          <p:cNvCxnSpPr/>
          <p:nvPr/>
        </p:nvCxnSpPr>
        <p:spPr>
          <a:xfrm>
            <a:off x="7092280" y="1340768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ttangolo 65"/>
          <p:cNvSpPr/>
          <p:nvPr/>
        </p:nvSpPr>
        <p:spPr>
          <a:xfrm>
            <a:off x="6804248" y="1916832"/>
            <a:ext cx="2016224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Semplice , ricco di aggettivi</a:t>
            </a:r>
            <a:endParaRPr lang="it-IT" sz="1400" dirty="0"/>
          </a:p>
        </p:txBody>
      </p:sp>
      <p:sp>
        <p:nvSpPr>
          <p:cNvPr id="69" name="Rettangolo 68"/>
          <p:cNvSpPr/>
          <p:nvPr/>
        </p:nvSpPr>
        <p:spPr>
          <a:xfrm>
            <a:off x="7092280" y="2996952"/>
            <a:ext cx="1728192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Ci sono dialoghi e monologhi</a:t>
            </a:r>
            <a:endParaRPr lang="it-IT" sz="1400" dirty="0"/>
          </a:p>
        </p:txBody>
      </p:sp>
      <p:sp>
        <p:nvSpPr>
          <p:cNvPr id="72" name="Rettangolo 71"/>
          <p:cNvSpPr/>
          <p:nvPr/>
        </p:nvSpPr>
        <p:spPr>
          <a:xfrm>
            <a:off x="7092280" y="4077072"/>
            <a:ext cx="1728192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Le frasi sono brevi</a:t>
            </a:r>
            <a:endParaRPr lang="it-IT" sz="1400" dirty="0"/>
          </a:p>
        </p:txBody>
      </p:sp>
      <p:sp>
        <p:nvSpPr>
          <p:cNvPr id="75" name="Rettangolo 74"/>
          <p:cNvSpPr/>
          <p:nvPr/>
        </p:nvSpPr>
        <p:spPr>
          <a:xfrm>
            <a:off x="539552" y="548680"/>
            <a:ext cx="1728192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Tempo indeterminato</a:t>
            </a:r>
            <a:endParaRPr lang="it-IT" sz="1400" dirty="0"/>
          </a:p>
        </p:txBody>
      </p:sp>
      <p:cxnSp>
        <p:nvCxnSpPr>
          <p:cNvPr id="87" name="Connettore 2 86"/>
          <p:cNvCxnSpPr/>
          <p:nvPr/>
        </p:nvCxnSpPr>
        <p:spPr>
          <a:xfrm>
            <a:off x="5364088" y="908720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ttangolo 88"/>
          <p:cNvSpPr/>
          <p:nvPr/>
        </p:nvSpPr>
        <p:spPr>
          <a:xfrm>
            <a:off x="467544" y="1484784"/>
            <a:ext cx="1728192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Luoghi indefiniti</a:t>
            </a:r>
            <a:endParaRPr lang="it-IT" sz="1400" dirty="0"/>
          </a:p>
        </p:txBody>
      </p:sp>
      <p:sp>
        <p:nvSpPr>
          <p:cNvPr id="42" name="Rettangolo 41"/>
          <p:cNvSpPr/>
          <p:nvPr/>
        </p:nvSpPr>
        <p:spPr>
          <a:xfrm>
            <a:off x="4211960" y="2924944"/>
            <a:ext cx="1872208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Sviluppo</a:t>
            </a:r>
            <a:endParaRPr lang="it-IT" sz="1400" dirty="0"/>
          </a:p>
        </p:txBody>
      </p:sp>
      <p:cxnSp>
        <p:nvCxnSpPr>
          <p:cNvPr id="44" name="Connettore 2 43"/>
          <p:cNvCxnSpPr/>
          <p:nvPr/>
        </p:nvCxnSpPr>
        <p:spPr>
          <a:xfrm>
            <a:off x="5292080" y="263691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502920" y="530352"/>
            <a:ext cx="8183880" cy="57069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dirty="0" smtClean="0"/>
              <a:t>ESERCIZI:</a:t>
            </a:r>
          </a:p>
          <a:p>
            <a:endParaRPr lang="it-IT" dirty="0" smtClean="0"/>
          </a:p>
          <a:p>
            <a:pPr algn="just"/>
            <a:r>
              <a:rPr lang="it-IT" dirty="0" smtClean="0"/>
              <a:t>Leggi le favole che trovi sul tuo libro rosso a pagina 116, 117 e completa. Leggi pag. 118 e prova a scrivere la favola dei due cani che trovi disegnata. </a:t>
            </a:r>
            <a:r>
              <a:rPr lang="it-IT" b="1" u="sng" dirty="0" smtClean="0"/>
              <a:t>Se vuoi e puoi, </a:t>
            </a:r>
            <a:r>
              <a:rPr lang="it-IT" dirty="0" smtClean="0"/>
              <a:t>scrivila al computer o fotografala e inviala a noi insegnanti, così potremo leggerla.</a:t>
            </a:r>
          </a:p>
          <a:p>
            <a:endParaRPr lang="it-IT" dirty="0" smtClean="0"/>
          </a:p>
          <a:p>
            <a:endParaRPr lang="it-IT" dirty="0" smtClean="0"/>
          </a:p>
          <a:p>
            <a:pPr>
              <a:buNone/>
            </a:pPr>
            <a:r>
              <a:rPr lang="it-IT" dirty="0" smtClean="0"/>
              <a:t>   </a:t>
            </a:r>
            <a:r>
              <a:rPr lang="it-IT" sz="1800" dirty="0" smtClean="0"/>
              <a:t>Indirizzi mail:</a:t>
            </a:r>
          </a:p>
          <a:p>
            <a:r>
              <a:rPr lang="it-IT" sz="1800" dirty="0" smtClean="0"/>
              <a:t>Maestra Monica: monica_ra52@hotmail.com</a:t>
            </a:r>
            <a:endParaRPr lang="it-IT" sz="1800" u="sng" dirty="0" smtClean="0"/>
          </a:p>
          <a:p>
            <a:r>
              <a:rPr lang="it-IT" sz="1800" dirty="0" smtClean="0"/>
              <a:t>Maestra Santina: lanoce93@libero.it </a:t>
            </a:r>
            <a:endParaRPr lang="it-IT" sz="1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82154"/>
          </a:xfrm>
        </p:spPr>
        <p:txBody>
          <a:bodyPr>
            <a:normAutofit/>
          </a:bodyPr>
          <a:lstStyle/>
          <a:p>
            <a:r>
              <a:rPr lang="it-IT" sz="2400" dirty="0" smtClean="0"/>
              <a:t>Ascolta il vocale della maestra </a:t>
            </a:r>
            <a:r>
              <a:rPr lang="it-IT" sz="2400" dirty="0" err="1" smtClean="0"/>
              <a:t>Santina…</a:t>
            </a:r>
            <a:r>
              <a:rPr lang="it-IT" sz="2400" dirty="0" smtClean="0"/>
              <a:t> 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7467600" cy="4485112"/>
          </a:xfrm>
        </p:spPr>
        <p:txBody>
          <a:bodyPr>
            <a:normAutofit lnSpcReduction="10000"/>
          </a:bodyPr>
          <a:lstStyle/>
          <a:p>
            <a:endParaRPr lang="it-IT" dirty="0" smtClean="0"/>
          </a:p>
          <a:p>
            <a:r>
              <a:rPr lang="it-IT" dirty="0" smtClean="0"/>
              <a:t>Poi visualizza il video e canta la canzone che puoi ascoltare digitando su Google: </a:t>
            </a:r>
          </a:p>
          <a:p>
            <a:pPr>
              <a:buNone/>
            </a:pPr>
            <a:r>
              <a:rPr lang="it-IT" dirty="0" smtClean="0"/>
              <a:t>   </a:t>
            </a:r>
            <a:r>
              <a:rPr lang="it-IT" b="1" dirty="0" smtClean="0"/>
              <a:t>Camillo in c’era o non c’è-Mela </a:t>
            </a:r>
            <a:r>
              <a:rPr lang="it-IT" b="1" dirty="0" err="1" smtClean="0"/>
              <a:t>Music</a:t>
            </a:r>
            <a:r>
              <a:rPr lang="it-IT" b="1" dirty="0" smtClean="0"/>
              <a:t> tv. 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Esegui le due pagine di esercizi </a:t>
            </a:r>
            <a:r>
              <a:rPr lang="it-IT" dirty="0" smtClean="0"/>
              <a:t>su </a:t>
            </a:r>
            <a:r>
              <a:rPr lang="it-IT" b="1" dirty="0" err="1" smtClean="0"/>
              <a:t>C’È-C’ERA-CI</a:t>
            </a:r>
            <a:r>
              <a:rPr lang="it-IT" b="1" dirty="0" smtClean="0"/>
              <a:t> </a:t>
            </a:r>
            <a:r>
              <a:rPr lang="it-IT" b="1" dirty="0" smtClean="0"/>
              <a:t>SONO, </a:t>
            </a:r>
            <a:r>
              <a:rPr lang="it-IT" dirty="0" smtClean="0"/>
              <a:t>che potrai trovare ai link che ti mettiamo qui di seguito. </a:t>
            </a:r>
            <a:r>
              <a:rPr lang="it-IT" dirty="0" smtClean="0"/>
              <a:t>Se non puoi stamparle, esegui gli esercizi sul quaderno</a:t>
            </a:r>
            <a:r>
              <a:rPr lang="it-IT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>
                <a:hlinkClick r:id="rId3"/>
              </a:rPr>
              <a:t>https://</a:t>
            </a:r>
            <a:r>
              <a:rPr lang="it-IT" dirty="0" smtClean="0">
                <a:hlinkClick r:id="rId3"/>
              </a:rPr>
              <a:t>images.app.goo.gl/AzD5fC9w6oxwHf5w5</a:t>
            </a:r>
            <a:endParaRPr lang="it-IT" dirty="0" smtClean="0"/>
          </a:p>
          <a:p>
            <a:pPr marL="457200" indent="-457200">
              <a:buFont typeface="+mj-lt"/>
              <a:buAutoNum type="arabicPeriod"/>
            </a:pPr>
            <a:r>
              <a:rPr lang="it-IT" u="sng" dirty="0" smtClean="0">
                <a:hlinkClick r:id="rId4"/>
              </a:rPr>
              <a:t>https://</a:t>
            </a:r>
            <a:r>
              <a:rPr lang="it-IT" u="sng" dirty="0" smtClean="0">
                <a:hlinkClick r:id="rId4"/>
              </a:rPr>
              <a:t>images.app.goo.gl/8e67XgAJWRP4cbpF7</a:t>
            </a:r>
            <a:endParaRPr lang="it-IT" u="sng" dirty="0" smtClean="0"/>
          </a:p>
        </p:txBody>
      </p:sp>
      <p:pic>
        <p:nvPicPr>
          <p:cNvPr id="4" name="Voce 001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380312" y="11967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335</TotalTime>
  <Words>460</Words>
  <Application>Microsoft Office PowerPoint</Application>
  <PresentationFormat>Presentazione su schermo (4:3)</PresentationFormat>
  <Paragraphs>102</Paragraphs>
  <Slides>9</Slides>
  <Notes>0</Notes>
  <HiddenSlides>0</HiddenSlides>
  <MMClips>7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Loggia</vt:lpstr>
      <vt:lpstr>LA FAVOLA </vt:lpstr>
      <vt:lpstr>Diapositiva 2</vt:lpstr>
      <vt:lpstr>Diapositiva 3</vt:lpstr>
      <vt:lpstr>IL LINGUAGGIO DELLA FAVOLA</vt:lpstr>
      <vt:lpstr>Struttura della favola</vt:lpstr>
      <vt:lpstr>LA MORALE</vt:lpstr>
      <vt:lpstr>Mappa riassuntiva:</vt:lpstr>
      <vt:lpstr>Diapositiva 8</vt:lpstr>
      <vt:lpstr>Ascolta il vocale della maestra Santina…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FAVOLA</dc:title>
  <dc:creator>MONICA RAMERA</dc:creator>
  <cp:lastModifiedBy>Hp</cp:lastModifiedBy>
  <cp:revision>79</cp:revision>
  <dcterms:created xsi:type="dcterms:W3CDTF">2020-03-09T13:27:19Z</dcterms:created>
  <dcterms:modified xsi:type="dcterms:W3CDTF">2020-03-16T07:46:15Z</dcterms:modified>
</cp:coreProperties>
</file>