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6" r:id="rId3"/>
    <p:sldId id="267" r:id="rId4"/>
    <p:sldId id="257" r:id="rId5"/>
    <p:sldId id="258" r:id="rId6"/>
    <p:sldId id="259" r:id="rId7"/>
    <p:sldId id="260" r:id="rId8"/>
    <p:sldId id="261" r:id="rId9"/>
    <p:sldId id="268" r:id="rId10"/>
    <p:sldId id="263" r:id="rId11"/>
    <p:sldId id="264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10/03/2020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Hp\Desktop\classe%20terza\la%20fiaba\schema%20per%20scrivere%20una%20fiaba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245192"/>
          </a:xfrm>
        </p:spPr>
        <p:txBody>
          <a:bodyPr>
            <a:normAutofit/>
          </a:bodyPr>
          <a:lstStyle/>
          <a:p>
            <a:r>
              <a:rPr lang="it-IT" dirty="0" smtClean="0"/>
              <a:t>Ciao bambini, ascoltate il</a:t>
            </a:r>
            <a:br>
              <a:rPr lang="it-IT" dirty="0" smtClean="0"/>
            </a:br>
            <a:r>
              <a:rPr lang="it-IT" dirty="0" smtClean="0"/>
              <a:t>nostro messaggio</a:t>
            </a:r>
            <a:br>
              <a:rPr lang="it-IT" dirty="0" smtClean="0"/>
            </a:br>
            <a:endParaRPr lang="it-IT" dirty="0"/>
          </a:p>
        </p:txBody>
      </p:sp>
      <p:cxnSp>
        <p:nvCxnSpPr>
          <p:cNvPr id="9" name="Connettore 7 8"/>
          <p:cNvCxnSpPr/>
          <p:nvPr/>
        </p:nvCxnSpPr>
        <p:spPr>
          <a:xfrm>
            <a:off x="5076056" y="4725144"/>
            <a:ext cx="1656184" cy="7200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Segnale acust. registr.">
            <a:hlinkClick r:id="" action="ppaction://media"/>
          </p:cNvPr>
          <p:cNvPicPr>
            <a:picLocks noRot="1" noChangeAspect="1"/>
          </p:cNvPicPr>
          <p:nvPr>
            <a:wavAudioFile r:embed="rId1" name="Segnale acust. registr."/>
          </p:nvPr>
        </p:nvPicPr>
        <p:blipFill>
          <a:blip r:embed="rId3" cstate="print"/>
          <a:stretch>
            <a:fillRect/>
          </a:stretch>
        </p:blipFill>
        <p:spPr>
          <a:xfrm>
            <a:off x="6876256" y="472514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30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LA STRUTTURA DELLA FIABA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85000" lnSpcReduction="10000"/>
          </a:bodyPr>
          <a:lstStyle/>
          <a:p>
            <a:pPr lvl="0" algn="ctr"/>
            <a:endParaRPr lang="it-IT" dirty="0" smtClean="0">
              <a:solidFill>
                <a:srgbClr val="FFC000"/>
              </a:solidFill>
            </a:endParaRPr>
          </a:p>
          <a:p>
            <a:pPr lvl="0" algn="ctr"/>
            <a:r>
              <a:rPr lang="it-IT" dirty="0" smtClean="0">
                <a:solidFill>
                  <a:srgbClr val="FFC000"/>
                </a:solidFill>
              </a:rPr>
              <a:t>SITUAZIONE </a:t>
            </a:r>
            <a:r>
              <a:rPr lang="it-IT" dirty="0" smtClean="0">
                <a:solidFill>
                  <a:srgbClr val="FFC000"/>
                </a:solidFill>
              </a:rPr>
              <a:t>INIZIALE</a:t>
            </a:r>
          </a:p>
          <a:p>
            <a:pPr lvl="0" algn="ctr"/>
            <a:endParaRPr lang="it-IT" dirty="0" smtClean="0">
              <a:solidFill>
                <a:srgbClr val="FFC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it-IT" dirty="0" smtClean="0"/>
              <a:t>    All’inizio si presentano i personaggi, in particolare il PROTAGONISTA. </a:t>
            </a:r>
          </a:p>
          <a:p>
            <a:pPr>
              <a:lnSpc>
                <a:spcPct val="120000"/>
              </a:lnSpc>
              <a:buNone/>
            </a:pPr>
            <a:r>
              <a:rPr lang="it-IT" dirty="0" smtClean="0"/>
              <a:t>    Si descrive brevemente il suo aspetto, le sue caratteristiche morali e si parla del luogo e del tempo in cui si svolge la fiaba (non dimenticare che la fiaba è un racconto fantastico!).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Esempio: C’era una </a:t>
            </a:r>
            <a:r>
              <a:rPr lang="it-IT" dirty="0" err="1" smtClean="0"/>
              <a:t>volta…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                che viveva </a:t>
            </a:r>
            <a:r>
              <a:rPr lang="it-IT" dirty="0" err="1" smtClean="0"/>
              <a:t>……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                  un giorno decise di …..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4192" y="620689"/>
            <a:ext cx="8229600" cy="849958"/>
          </a:xfrm>
        </p:spPr>
        <p:txBody>
          <a:bodyPr>
            <a:normAutofit fontScale="90000"/>
          </a:bodyPr>
          <a:lstStyle/>
          <a:p>
            <a:pPr lvl="0" algn="ctr"/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>
                <a:solidFill>
                  <a:srgbClr val="FF0000"/>
                </a:solidFill>
              </a:rPr>
              <a:t>SVOLGIMENTO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protagonista solitamente ha un problema da risolvere e si scontra con l’ ANTAGONISTA. Grazie però all’intervento dell’ AIUTANTE e di un OGGETTO MAGICO, il protagonista riesce a trovare una soluzione al suo problema. 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Esempio: In quel luogo viveva anche una </a:t>
            </a:r>
            <a:r>
              <a:rPr lang="it-IT" dirty="0" err="1" smtClean="0"/>
              <a:t>creatura…</a:t>
            </a:r>
            <a:r>
              <a:rPr lang="it-IT" dirty="0" smtClean="0"/>
              <a:t>..</a:t>
            </a:r>
          </a:p>
          <a:p>
            <a:pPr>
              <a:buNone/>
            </a:pPr>
            <a:r>
              <a:rPr lang="it-IT" dirty="0" smtClean="0"/>
              <a:t>                  </a:t>
            </a:r>
            <a:r>
              <a:rPr lang="it-IT" dirty="0" err="1" smtClean="0"/>
              <a:t>improvvisamente…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                  Il povero protagonista ...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it-IT" dirty="0" smtClean="0">
                <a:solidFill>
                  <a:srgbClr val="0070C0"/>
                </a:solidFill>
              </a:rPr>
              <a:t>CONCLUSIONE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fiaba si conclude sempre con un lieto fine: il protagonista riesce a sconfiggere l’antagonista, </a:t>
            </a:r>
            <a:r>
              <a:rPr lang="it-IT" dirty="0" smtClean="0"/>
              <a:t> risolve </a:t>
            </a:r>
            <a:r>
              <a:rPr lang="it-IT" dirty="0" smtClean="0"/>
              <a:t>i suoi guai iniziali, vivendo per sempre felice e contento.</a:t>
            </a:r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Esempio: Fu così che …</a:t>
            </a:r>
          </a:p>
          <a:p>
            <a:pPr>
              <a:buNone/>
            </a:pPr>
            <a:r>
              <a:rPr lang="it-IT" dirty="0" smtClean="0"/>
              <a:t>                  tutti vissero …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/>
              <a:t>MAPPA DELLA FIABA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491880" y="1196752"/>
            <a:ext cx="2088232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FIABA</a:t>
            </a:r>
            <a:endParaRPr lang="it-IT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5580112" y="1412776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3347864" y="335699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flipH="1">
            <a:off x="3635896" y="1844824"/>
            <a:ext cx="46805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1331640" y="28529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4" idx="1"/>
            <a:endCxn id="18" idx="3"/>
          </p:cNvCxnSpPr>
          <p:nvPr/>
        </p:nvCxnSpPr>
        <p:spPr>
          <a:xfrm flipH="1" flipV="1">
            <a:off x="2915816" y="1340768"/>
            <a:ext cx="576064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H="1">
            <a:off x="2267744" y="1844824"/>
            <a:ext cx="172819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tangolo 17"/>
          <p:cNvSpPr/>
          <p:nvPr/>
        </p:nvSpPr>
        <p:spPr>
          <a:xfrm>
            <a:off x="683568" y="1052736"/>
            <a:ext cx="2232248" cy="57606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È un testo narrativo fantastico</a:t>
            </a:r>
            <a:endParaRPr lang="it-IT" dirty="0"/>
          </a:p>
        </p:txBody>
      </p:sp>
      <p:sp>
        <p:nvSpPr>
          <p:cNvPr id="19" name="Rettangolo 18"/>
          <p:cNvSpPr/>
          <p:nvPr/>
        </p:nvSpPr>
        <p:spPr>
          <a:xfrm>
            <a:off x="467544" y="2276872"/>
            <a:ext cx="1800200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 LUOGHI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467544" y="3284984"/>
            <a:ext cx="201622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indeterminati e ambienti fantastici</a:t>
            </a: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2843808" y="2780928"/>
            <a:ext cx="1296144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TEMPO</a:t>
            </a:r>
            <a:endParaRPr lang="it-IT" dirty="0"/>
          </a:p>
        </p:txBody>
      </p:sp>
      <p:sp>
        <p:nvSpPr>
          <p:cNvPr id="21" name="Rettangolo 20"/>
          <p:cNvSpPr/>
          <p:nvPr/>
        </p:nvSpPr>
        <p:spPr>
          <a:xfrm>
            <a:off x="2627784" y="3861048"/>
            <a:ext cx="1728192" cy="12241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indeterminato, </a:t>
            </a:r>
            <a:r>
              <a:rPr lang="it-IT" u="sng" dirty="0" smtClean="0"/>
              <a:t>imprecisato.</a:t>
            </a:r>
            <a:endParaRPr lang="it-IT" dirty="0"/>
          </a:p>
        </p:txBody>
      </p:sp>
      <p:cxnSp>
        <p:nvCxnSpPr>
          <p:cNvPr id="25" name="Connettore 2 24"/>
          <p:cNvCxnSpPr/>
          <p:nvPr/>
        </p:nvCxnSpPr>
        <p:spPr>
          <a:xfrm>
            <a:off x="7308304" y="407707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32" idx="2"/>
          </p:cNvCxnSpPr>
          <p:nvPr/>
        </p:nvCxnSpPr>
        <p:spPr>
          <a:xfrm flipH="1">
            <a:off x="7308304" y="1844824"/>
            <a:ext cx="3600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7236296" y="299695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tangolo 31"/>
          <p:cNvSpPr/>
          <p:nvPr/>
        </p:nvSpPr>
        <p:spPr>
          <a:xfrm>
            <a:off x="6156176" y="1340768"/>
            <a:ext cx="2376264" cy="5040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PERSONAGGI</a:t>
            </a:r>
            <a:endParaRPr lang="it-IT" dirty="0"/>
          </a:p>
        </p:txBody>
      </p:sp>
      <p:sp>
        <p:nvSpPr>
          <p:cNvPr id="34" name="Rettangolo 33"/>
          <p:cNvSpPr/>
          <p:nvPr/>
        </p:nvSpPr>
        <p:spPr>
          <a:xfrm>
            <a:off x="6876256" y="2492896"/>
            <a:ext cx="1728192" cy="5040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Protagonista</a:t>
            </a:r>
          </a:p>
          <a:p>
            <a:pPr algn="ctr"/>
            <a:r>
              <a:rPr lang="it-IT" sz="1400" dirty="0" smtClean="0"/>
              <a:t>Buono, coraggioso</a:t>
            </a:r>
            <a:endParaRPr lang="it-IT" sz="1400" dirty="0"/>
          </a:p>
        </p:txBody>
      </p:sp>
      <p:sp>
        <p:nvSpPr>
          <p:cNvPr id="37" name="Rettangolo 36"/>
          <p:cNvSpPr/>
          <p:nvPr/>
        </p:nvSpPr>
        <p:spPr>
          <a:xfrm>
            <a:off x="6804248" y="3501008"/>
            <a:ext cx="1728192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Antagonista</a:t>
            </a:r>
          </a:p>
          <a:p>
            <a:pPr algn="ctr"/>
            <a:r>
              <a:rPr lang="it-IT" sz="1400" dirty="0" smtClean="0"/>
              <a:t>Cattivo, invidioso</a:t>
            </a:r>
            <a:endParaRPr lang="it-IT" sz="1400" dirty="0"/>
          </a:p>
        </p:txBody>
      </p:sp>
      <p:sp>
        <p:nvSpPr>
          <p:cNvPr id="39" name="Rettangolo 38"/>
          <p:cNvSpPr/>
          <p:nvPr/>
        </p:nvSpPr>
        <p:spPr>
          <a:xfrm>
            <a:off x="6876256" y="4437112"/>
            <a:ext cx="1584176" cy="79208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Aiutante </a:t>
            </a:r>
            <a:r>
              <a:rPr lang="it-IT" sz="1400" dirty="0" smtClean="0"/>
              <a:t>offre un oggetto magico</a:t>
            </a:r>
            <a:r>
              <a:rPr lang="it-IT" dirty="0" smtClean="0"/>
              <a:t> </a:t>
            </a:r>
            <a:endParaRPr lang="it-IT" dirty="0"/>
          </a:p>
        </p:txBody>
      </p:sp>
      <p:cxnSp>
        <p:nvCxnSpPr>
          <p:cNvPr id="40" name="Connettore 2 39"/>
          <p:cNvCxnSpPr/>
          <p:nvPr/>
        </p:nvCxnSpPr>
        <p:spPr>
          <a:xfrm>
            <a:off x="5004048" y="18448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>
            <a:off x="7668344" y="530120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tangolo 41"/>
          <p:cNvSpPr/>
          <p:nvPr/>
        </p:nvSpPr>
        <p:spPr>
          <a:xfrm>
            <a:off x="6876256" y="5733256"/>
            <a:ext cx="1656184" cy="5040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Personaggi secondari</a:t>
            </a:r>
            <a:endParaRPr lang="it-IT" dirty="0"/>
          </a:p>
        </p:txBody>
      </p:sp>
      <p:sp>
        <p:nvSpPr>
          <p:cNvPr id="43" name="Rettangolo arrotondato 42"/>
          <p:cNvSpPr/>
          <p:nvPr/>
        </p:nvSpPr>
        <p:spPr>
          <a:xfrm>
            <a:off x="4427984" y="2276872"/>
            <a:ext cx="1584176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STRUTTURA</a:t>
            </a:r>
          </a:p>
          <a:p>
            <a:pPr algn="ctr"/>
            <a:r>
              <a:rPr lang="it-IT" dirty="0" smtClean="0"/>
              <a:t>della fiaba</a:t>
            </a:r>
            <a:endParaRPr lang="it-IT" dirty="0"/>
          </a:p>
        </p:txBody>
      </p:sp>
      <p:cxnSp>
        <p:nvCxnSpPr>
          <p:cNvPr id="47" name="Connettore 2 46"/>
          <p:cNvCxnSpPr/>
          <p:nvPr/>
        </p:nvCxnSpPr>
        <p:spPr>
          <a:xfrm>
            <a:off x="5220072" y="537321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>
            <a:off x="5220072" y="422108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>
            <a:off x="5148064" y="3068960"/>
            <a:ext cx="7200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ttangolo 51"/>
          <p:cNvSpPr/>
          <p:nvPr/>
        </p:nvSpPr>
        <p:spPr>
          <a:xfrm>
            <a:off x="4572000" y="3356992"/>
            <a:ext cx="1872208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Introduzione:</a:t>
            </a:r>
          </a:p>
          <a:p>
            <a:pPr algn="ctr"/>
            <a:r>
              <a:rPr lang="it-IT" dirty="0" smtClean="0"/>
              <a:t> </a:t>
            </a:r>
            <a:r>
              <a:rPr lang="it-IT" sz="1400" dirty="0" smtClean="0"/>
              <a:t>si presenta il protagonista</a:t>
            </a:r>
            <a:endParaRPr lang="it-IT" sz="1400" dirty="0"/>
          </a:p>
        </p:txBody>
      </p:sp>
      <p:sp>
        <p:nvSpPr>
          <p:cNvPr id="54" name="Rettangolo 53"/>
          <p:cNvSpPr/>
          <p:nvPr/>
        </p:nvSpPr>
        <p:spPr>
          <a:xfrm>
            <a:off x="4499992" y="4509120"/>
            <a:ext cx="1944216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Sviluppo: </a:t>
            </a:r>
          </a:p>
          <a:p>
            <a:pPr algn="ctr"/>
            <a:r>
              <a:rPr lang="it-IT" sz="1400" dirty="0" smtClean="0"/>
              <a:t>appare l’antagonista che ostacola il protagonista</a:t>
            </a:r>
            <a:endParaRPr lang="it-IT" sz="1400" dirty="0"/>
          </a:p>
        </p:txBody>
      </p:sp>
      <p:sp>
        <p:nvSpPr>
          <p:cNvPr id="57" name="Rettangolo 56"/>
          <p:cNvSpPr/>
          <p:nvPr/>
        </p:nvSpPr>
        <p:spPr>
          <a:xfrm>
            <a:off x="4499992" y="5733256"/>
            <a:ext cx="1872208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Conclusione con lieto fine</a:t>
            </a:r>
            <a:endParaRPr lang="it-IT" dirty="0"/>
          </a:p>
        </p:txBody>
      </p:sp>
    </p:spTree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r>
              <a:rPr lang="it-IT" b="1" dirty="0" smtClean="0"/>
              <a:t>ATTIVITA’ :</a:t>
            </a:r>
            <a:endParaRPr lang="it-IT" dirty="0" smtClean="0"/>
          </a:p>
          <a:p>
            <a:pPr lvl="0"/>
            <a:r>
              <a:rPr lang="it-IT" b="1" dirty="0" smtClean="0"/>
              <a:t>Leggi bene il </a:t>
            </a:r>
            <a:r>
              <a:rPr lang="it-IT" b="1" dirty="0" err="1" smtClean="0"/>
              <a:t>power</a:t>
            </a:r>
            <a:r>
              <a:rPr lang="it-IT" b="1" dirty="0" smtClean="0"/>
              <a:t> </a:t>
            </a:r>
            <a:r>
              <a:rPr lang="it-IT" b="1" dirty="0" err="1" smtClean="0"/>
              <a:t>point</a:t>
            </a:r>
            <a:r>
              <a:rPr lang="it-IT" b="1" dirty="0" smtClean="0"/>
              <a:t> </a:t>
            </a:r>
            <a:r>
              <a:rPr lang="it-IT" dirty="0" smtClean="0"/>
              <a:t>dove abbiamo sintetizzato le caratteristiche della fiaba.</a:t>
            </a:r>
          </a:p>
          <a:p>
            <a:pPr lvl="0"/>
            <a:r>
              <a:rPr lang="it-IT" b="1" dirty="0" smtClean="0"/>
              <a:t>LIBRO ROSSO “Amici di classe”: </a:t>
            </a:r>
            <a:r>
              <a:rPr lang="it-IT" dirty="0" smtClean="0"/>
              <a:t>leggi e completa da pagina 112 a pag.115</a:t>
            </a:r>
          </a:p>
          <a:p>
            <a:pPr lvl="0"/>
            <a:r>
              <a:rPr lang="it-IT" b="1" dirty="0" smtClean="0"/>
              <a:t>Segui lo schema che trovi allegato e prova a scrivere una fiaba.</a:t>
            </a:r>
            <a:endParaRPr lang="it-IT" dirty="0" smtClean="0"/>
          </a:p>
          <a:p>
            <a:r>
              <a:rPr lang="it-IT" dirty="0" smtClean="0">
                <a:hlinkClick r:id="rId2" action="ppaction://hlinkfile"/>
              </a:rPr>
              <a:t>schema </a:t>
            </a:r>
            <a:r>
              <a:rPr lang="it-IT" dirty="0" smtClean="0">
                <a:hlinkClick r:id="rId2" action="ppaction://hlinkfile"/>
              </a:rPr>
              <a:t>per scrivere una </a:t>
            </a:r>
            <a:r>
              <a:rPr lang="it-IT" dirty="0" err="1" smtClean="0">
                <a:hlinkClick r:id="rId2" action="ppaction://hlinkfile"/>
              </a:rPr>
              <a:t>fiaba.docx</a:t>
            </a:r>
            <a:r>
              <a:rPr lang="it-IT" dirty="0" smtClean="0"/>
              <a:t>  (clicca tasto destro del mouse e clicca su “apri collegamento ipertestuale)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000" dirty="0" smtClean="0">
                <a:solidFill>
                  <a:srgbClr val="FF0000"/>
                </a:solidFill>
              </a:rPr>
              <a:t>LA FIABA</a:t>
            </a:r>
            <a:endParaRPr lang="it-IT" sz="60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è un testo narrativo fantastico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Origini…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it-IT" sz="2000" dirty="0" smtClean="0"/>
              <a:t>Le fiabe per secoli sono state narrate a voce dagli </a:t>
            </a:r>
            <a:r>
              <a:rPr lang="it-IT" sz="2000" dirty="0" smtClean="0"/>
              <a:t>anziani, </a:t>
            </a:r>
            <a:r>
              <a:rPr lang="it-IT" sz="2000" dirty="0" smtClean="0"/>
              <a:t>nelle case e nelle </a:t>
            </a:r>
            <a:r>
              <a:rPr lang="it-IT" sz="2000" dirty="0" smtClean="0"/>
              <a:t>stalle, </a:t>
            </a:r>
            <a:r>
              <a:rPr lang="it-IT" sz="2000" dirty="0" smtClean="0"/>
              <a:t>e tramandate così di generazione in generazione. In seguito sono state raccolte e trascritte perché non andassero perdute.</a:t>
            </a:r>
          </a:p>
          <a:p>
            <a:pPr>
              <a:lnSpc>
                <a:spcPct val="150000"/>
              </a:lnSpc>
            </a:pPr>
            <a:endParaRPr lang="it-IT" sz="2000" dirty="0" smtClean="0"/>
          </a:p>
          <a:p>
            <a:pPr>
              <a:lnSpc>
                <a:spcPct val="150000"/>
              </a:lnSpc>
            </a:pPr>
            <a:r>
              <a:rPr lang="it-IT" sz="2000" dirty="0" smtClean="0"/>
              <a:t>CURIOSITA’: alcune delle fiabe più </a:t>
            </a:r>
            <a:r>
              <a:rPr lang="it-IT" sz="2000" dirty="0" smtClean="0"/>
              <a:t>famose, </a:t>
            </a:r>
            <a:r>
              <a:rPr lang="it-IT" sz="2000" dirty="0" smtClean="0"/>
              <a:t>come ad esempio </a:t>
            </a:r>
            <a:r>
              <a:rPr lang="it-IT" sz="2000" dirty="0" smtClean="0"/>
              <a:t>quella di “Cappuccetto </a:t>
            </a:r>
            <a:r>
              <a:rPr lang="it-IT" sz="2000" dirty="0" smtClean="0"/>
              <a:t>Rosso”, sono state raccolte e trascritte dai fratelli </a:t>
            </a:r>
            <a:r>
              <a:rPr lang="it-IT" sz="2000" dirty="0" smtClean="0"/>
              <a:t>Grimm.</a:t>
            </a:r>
          </a:p>
          <a:p>
            <a:pPr>
              <a:lnSpc>
                <a:spcPct val="150000"/>
              </a:lnSpc>
            </a:pPr>
            <a:endParaRPr lang="it-IT" sz="2000" dirty="0" smtClean="0"/>
          </a:p>
          <a:p>
            <a:pPr>
              <a:lnSpc>
                <a:spcPct val="150000"/>
              </a:lnSpc>
            </a:pPr>
            <a:endParaRPr lang="it-IT" sz="2000" dirty="0" smtClean="0"/>
          </a:p>
        </p:txBody>
      </p:sp>
      <p:pic>
        <p:nvPicPr>
          <p:cNvPr id="4" name="Immagine 3" descr="fratelli_grim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3931739"/>
            <a:ext cx="2016224" cy="2379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512168"/>
          </a:xfrm>
        </p:spPr>
        <p:txBody>
          <a:bodyPr>
            <a:normAutofit/>
          </a:bodyPr>
          <a:lstStyle/>
          <a:p>
            <a:r>
              <a:rPr lang="it-IT" sz="2400" dirty="0" smtClean="0"/>
              <a:t>La fiaba è un racconto che narra avvenimenti fantastici in cui </a:t>
            </a:r>
            <a:r>
              <a:rPr lang="it-IT" sz="2200" dirty="0" smtClean="0"/>
              <a:t>agiscono personaggi realistici (persone) e personaggi </a:t>
            </a:r>
            <a:r>
              <a:rPr lang="it-IT" sz="2200" dirty="0" smtClean="0"/>
              <a:t>fantastici, </a:t>
            </a:r>
            <a:r>
              <a:rPr lang="it-IT" sz="2200" dirty="0" smtClean="0"/>
              <a:t>dotati di poteri magici, come fate, streghe, orchi, maghi, </a:t>
            </a:r>
            <a:r>
              <a:rPr lang="it-IT" sz="2200" dirty="0" err="1" smtClean="0"/>
              <a:t>mostri…</a:t>
            </a:r>
            <a:r>
              <a:rPr lang="it-IT" sz="2200" dirty="0" smtClean="0"/>
              <a:t> </a:t>
            </a:r>
            <a:br>
              <a:rPr lang="it-IT" sz="2200" dirty="0" smtClean="0"/>
            </a:br>
            <a:r>
              <a:rPr lang="it-IT" sz="2200" dirty="0" smtClean="0"/>
              <a:t>I personaggi principali delle fiabe sono: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032448"/>
          </a:xfrm>
        </p:spPr>
        <p:txBody>
          <a:bodyPr>
            <a:normAutofit/>
          </a:bodyPr>
          <a:lstStyle/>
          <a:p>
            <a:pPr algn="ctr"/>
            <a:r>
              <a:rPr lang="it-IT" sz="2400" u="sng" dirty="0" smtClean="0"/>
              <a:t>PROTAGONISTA</a:t>
            </a:r>
            <a:endParaRPr lang="it-IT" sz="2400" dirty="0" smtClean="0"/>
          </a:p>
          <a:p>
            <a:pPr>
              <a:buNone/>
            </a:pPr>
            <a:r>
              <a:rPr lang="it-IT" sz="2000" dirty="0" smtClean="0"/>
              <a:t>     è il personaggio più importante, compie le azioni principali e di lui si parla dall’inizio alla fine. È chiamato anche EROE e di solito è buono, coraggioso e intelligente, ma a volte è po’ “sfortunato”. Egli agisce per raggiungere uno scopo positivo.</a:t>
            </a:r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endParaRPr lang="it-IT" dirty="0"/>
          </a:p>
        </p:txBody>
      </p:sp>
      <p:pic>
        <p:nvPicPr>
          <p:cNvPr id="4" name="Immagine 3" descr="cenerento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3933056"/>
            <a:ext cx="1905000" cy="2390775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it-IT" sz="2400" u="sng" dirty="0" smtClean="0"/>
              <a:t>L’ANTAGONISTA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È</a:t>
            </a:r>
            <a:r>
              <a:rPr lang="it-IT" sz="2800" dirty="0" smtClean="0"/>
              <a:t> </a:t>
            </a:r>
            <a:r>
              <a:rPr lang="it-IT" sz="2800" dirty="0" smtClean="0"/>
              <a:t>il personaggio cattivo che cerca di ostacolare il protagonista e lo mette in pericolo.</a:t>
            </a:r>
          </a:p>
          <a:p>
            <a:pPr>
              <a:buNone/>
            </a:pPr>
            <a:r>
              <a:rPr lang="it-IT" sz="2800" dirty="0" smtClean="0"/>
              <a:t/>
            </a:r>
            <a:br>
              <a:rPr lang="it-IT" sz="2800" dirty="0" smtClean="0"/>
            </a:br>
            <a:endParaRPr lang="it-IT" dirty="0"/>
          </a:p>
        </p:txBody>
      </p:sp>
      <p:pic>
        <p:nvPicPr>
          <p:cNvPr id="4" name="Immagine 3" descr="matrign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9838" y="3140968"/>
            <a:ext cx="2786063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700" u="sng" dirty="0" smtClean="0"/>
              <a:t/>
            </a:r>
            <a:br>
              <a:rPr lang="it-IT" sz="2700" u="sng" dirty="0" smtClean="0"/>
            </a:br>
            <a:r>
              <a:rPr lang="it-IT" sz="2700" u="sng" dirty="0" smtClean="0"/>
              <a:t>L’AIUTANTE</a:t>
            </a:r>
            <a:r>
              <a:rPr lang="it-IT" sz="2700" dirty="0" smtClean="0"/>
              <a:t>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None/>
            </a:pPr>
            <a:r>
              <a:rPr lang="it-IT" sz="2400" dirty="0" smtClean="0"/>
              <a:t>    </a:t>
            </a:r>
            <a:r>
              <a:rPr lang="it-IT" sz="2400" dirty="0" smtClean="0"/>
              <a:t>Questo </a:t>
            </a:r>
            <a:r>
              <a:rPr lang="it-IT" sz="2400" dirty="0" smtClean="0"/>
              <a:t>personaggio può essere una persona, un animale o anche una cosa (un oggetto magico), che aiuta il protagonista a risolvere i suoi problemi.</a:t>
            </a:r>
            <a:endParaRPr lang="it-IT" dirty="0"/>
          </a:p>
        </p:txBody>
      </p:sp>
      <p:pic>
        <p:nvPicPr>
          <p:cNvPr id="4" name="Immagine 3" descr="fata madr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5" y="2680774"/>
            <a:ext cx="2304256" cy="322677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u="sng" dirty="0" smtClean="0"/>
              <a:t>OGGETTI MAGICI</a:t>
            </a: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N</a:t>
            </a:r>
            <a:r>
              <a:rPr lang="it-IT" sz="2800" dirty="0" smtClean="0"/>
              <a:t>elle </a:t>
            </a:r>
            <a:r>
              <a:rPr lang="it-IT" sz="2800" dirty="0" smtClean="0"/>
              <a:t>fiabe sono </a:t>
            </a:r>
            <a:r>
              <a:rPr lang="it-IT" sz="2800" dirty="0" smtClean="0"/>
              <a:t>spesso </a:t>
            </a:r>
            <a:r>
              <a:rPr lang="it-IT" sz="2800" dirty="0" smtClean="0"/>
              <a:t>presenti degli oggetti magici, di solito donati dall’aiutante, che aiutano il protagonista a sconfiggere l’antagonista.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it-IT" sz="2400" u="sng" dirty="0" smtClean="0"/>
              <a:t/>
            </a:r>
            <a:br>
              <a:rPr lang="it-IT" sz="2400" u="sng" dirty="0" smtClean="0"/>
            </a:br>
            <a:r>
              <a:rPr lang="it-IT" sz="2400" u="sng" dirty="0" smtClean="0"/>
              <a:t>PERSONAGGI SECONDARI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A</a:t>
            </a:r>
            <a:r>
              <a:rPr lang="it-IT" sz="2800" dirty="0" smtClean="0"/>
              <a:t>ppaiono </a:t>
            </a:r>
            <a:r>
              <a:rPr lang="it-IT" sz="2800" dirty="0" smtClean="0"/>
              <a:t>nella fiaba senza compiere azioni importanti. Si possono dividere in buoni (se aiutano il protagonista) o cattivi (se aiutano l’antagonista).</a:t>
            </a:r>
            <a:br>
              <a:rPr lang="it-IT" sz="2800" dirty="0" smtClean="0"/>
            </a:b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TEMPO E LUOGHI</a:t>
            </a:r>
            <a:endParaRPr lang="it-IT" dirty="0"/>
          </a:p>
        </p:txBody>
      </p:sp>
      <p:sp>
        <p:nvSpPr>
          <p:cNvPr id="12" name="Segnaposto testo 11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1029816"/>
          </a:xfrm>
        </p:spPr>
        <p:txBody>
          <a:bodyPr/>
          <a:lstStyle/>
          <a:p>
            <a:r>
              <a:rPr lang="it-IT" sz="2000" dirty="0" smtClean="0">
                <a:solidFill>
                  <a:srgbClr val="C00000"/>
                </a:solidFill>
              </a:rPr>
              <a:t>QUANDO SI SVOLGE LA FIABA?</a:t>
            </a:r>
            <a:endParaRPr lang="it-IT" sz="2000" dirty="0">
              <a:solidFill>
                <a:srgbClr val="C00000"/>
              </a:solidFill>
            </a:endParaRPr>
          </a:p>
        </p:txBody>
      </p:sp>
      <p:sp>
        <p:nvSpPr>
          <p:cNvPr id="14" name="Segnaposto testo 13"/>
          <p:cNvSpPr>
            <a:spLocks noGrp="1"/>
          </p:cNvSpPr>
          <p:nvPr>
            <p:ph type="body" sz="half" idx="3"/>
          </p:nvPr>
        </p:nvSpPr>
        <p:spPr>
          <a:xfrm>
            <a:off x="4645025" y="1556793"/>
            <a:ext cx="4041775" cy="957808"/>
          </a:xfrm>
        </p:spPr>
        <p:txBody>
          <a:bodyPr/>
          <a:lstStyle/>
          <a:p>
            <a:r>
              <a:rPr lang="it-IT" sz="2000" dirty="0" smtClean="0">
                <a:solidFill>
                  <a:srgbClr val="00B050"/>
                </a:solidFill>
              </a:rPr>
              <a:t>DOVE SI SVOLGE LA FIABA?</a:t>
            </a:r>
          </a:p>
          <a:p>
            <a:endParaRPr lang="it-IT" dirty="0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u="sng" dirty="0" smtClean="0"/>
              <a:t>tempo</a:t>
            </a:r>
            <a:r>
              <a:rPr lang="it-IT" dirty="0" smtClean="0"/>
              <a:t> è indeterminato, </a:t>
            </a:r>
            <a:r>
              <a:rPr lang="it-IT" u="sng" dirty="0" smtClean="0"/>
              <a:t>imprecisato.</a:t>
            </a:r>
          </a:p>
          <a:p>
            <a:r>
              <a:rPr lang="it-IT" dirty="0" smtClean="0"/>
              <a:t>Le fiabe iniziano sempre con espressioni come: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“C’era una </a:t>
            </a:r>
            <a:r>
              <a:rPr lang="it-IT" dirty="0" err="1" smtClean="0"/>
              <a:t>volta…</a:t>
            </a:r>
            <a:r>
              <a:rPr lang="it-IT" dirty="0" smtClean="0"/>
              <a:t>”</a:t>
            </a:r>
          </a:p>
          <a:p>
            <a:pPr>
              <a:buNone/>
            </a:pPr>
            <a:r>
              <a:rPr lang="it-IT" dirty="0" smtClean="0"/>
              <a:t>“Tanto tempo </a:t>
            </a:r>
            <a:r>
              <a:rPr lang="it-IT" dirty="0" err="1" smtClean="0"/>
              <a:t>fa…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15" name="Segnaposto contenuto 1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 smtClean="0"/>
              <a:t>Nella fiaba le vicende si svolgono in </a:t>
            </a:r>
            <a:r>
              <a:rPr lang="it-IT" u="sng" dirty="0" smtClean="0"/>
              <a:t>ambienti fantastici</a:t>
            </a:r>
            <a:r>
              <a:rPr lang="it-IT" dirty="0" smtClean="0"/>
              <a:t>, come castelli e palazzi incantati, boschi, stagni, monti, </a:t>
            </a:r>
            <a:r>
              <a:rPr lang="it-IT" dirty="0" err="1" smtClean="0"/>
              <a:t>mari…</a:t>
            </a:r>
            <a:r>
              <a:rPr lang="it-IT" dirty="0" smtClean="0"/>
              <a:t>.</a:t>
            </a:r>
          </a:p>
          <a:p>
            <a:r>
              <a:rPr lang="it-IT" dirty="0" smtClean="0"/>
              <a:t>I </a:t>
            </a:r>
            <a:r>
              <a:rPr lang="it-IT" u="sng" dirty="0" smtClean="0"/>
              <a:t>luoghi</a:t>
            </a:r>
            <a:r>
              <a:rPr lang="it-IT" dirty="0" smtClean="0"/>
              <a:t> in cui si svolge la fiaba non sono descritti nei particolari proprio per stimolare l’immaginazione, sono cioè </a:t>
            </a:r>
            <a:r>
              <a:rPr lang="it-IT" u="sng" dirty="0" smtClean="0"/>
              <a:t>indeterminat</a:t>
            </a:r>
            <a:r>
              <a:rPr lang="it-IT" dirty="0" smtClean="0"/>
              <a:t>i.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181</TotalTime>
  <Words>639</Words>
  <Application>Microsoft Office PowerPoint</Application>
  <PresentationFormat>Presentazione su schermo (4:3)</PresentationFormat>
  <Paragraphs>77</Paragraphs>
  <Slides>14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Equinozio</vt:lpstr>
      <vt:lpstr>Ciao bambini, ascoltate il nostro messaggio </vt:lpstr>
      <vt:lpstr>LA FIABA</vt:lpstr>
      <vt:lpstr>Origini…</vt:lpstr>
      <vt:lpstr>La fiaba è un racconto che narra avvenimenti fantastici in cui agiscono personaggi realistici (persone) e personaggi fantastici, dotati di poteri magici, come fate, streghe, orchi, maghi, mostri…  I personaggi principali delle fiabe sono:</vt:lpstr>
      <vt:lpstr>L’ANTAGONISTA</vt:lpstr>
      <vt:lpstr> L’AIUTANTE  </vt:lpstr>
      <vt:lpstr>OGGETTI MAGICI </vt:lpstr>
      <vt:lpstr> PERSONAGGI SECONDARI</vt:lpstr>
      <vt:lpstr>TEMPO E LUOGHI</vt:lpstr>
      <vt:lpstr>LA STRUTTURA DELLA FIABA</vt:lpstr>
      <vt:lpstr>   SVOLGIMENTO</vt:lpstr>
      <vt:lpstr>CONCLUSIONE </vt:lpstr>
      <vt:lpstr>MAPPA DELLA FIABA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FIABA</dc:title>
  <dc:creator>MONICA RAMERA</dc:creator>
  <cp:lastModifiedBy>Hp</cp:lastModifiedBy>
  <cp:revision>49</cp:revision>
  <dcterms:created xsi:type="dcterms:W3CDTF">2020-03-06T09:07:08Z</dcterms:created>
  <dcterms:modified xsi:type="dcterms:W3CDTF">2020-03-10T10:08:16Z</dcterms:modified>
</cp:coreProperties>
</file>